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2" r:id="rId1"/>
  </p:sldMasterIdLst>
  <p:sldIdLst>
    <p:sldId id="256" r:id="rId2"/>
    <p:sldId id="264" r:id="rId3"/>
    <p:sldId id="266" r:id="rId4"/>
    <p:sldId id="267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70" r:id="rId13"/>
    <p:sldId id="269" r:id="rId14"/>
    <p:sldId id="271" r:id="rId15"/>
    <p:sldId id="273" r:id="rId16"/>
    <p:sldId id="274" r:id="rId17"/>
    <p:sldId id="279" r:id="rId18"/>
    <p:sldId id="275" r:id="rId19"/>
    <p:sldId id="276" r:id="rId20"/>
    <p:sldId id="277" r:id="rId21"/>
    <p:sldId id="280" r:id="rId22"/>
    <p:sldId id="281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589" autoAdjust="0"/>
    <p:restoredTop sz="94624" autoAdjust="0"/>
  </p:normalViewPr>
  <p:slideViewPr>
    <p:cSldViewPr snapToGrid="0" snapToObjects="1">
      <p:cViewPr varScale="1">
        <p:scale>
          <a:sx n="87" d="100"/>
          <a:sy n="87" d="100"/>
        </p:scale>
        <p:origin x="-96" y="-2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4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FC46C3DC-69E2-F24B-9EB1-1E9704B8CE37}" type="datetimeFigureOut">
              <a:rPr lang="en-US" smtClean="0"/>
              <a:pPr/>
              <a:t>4/7/14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8AB4C3-A155-6A45-BE75-D643B949F1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6C3DC-69E2-F24B-9EB1-1E9704B8CE37}" type="datetimeFigureOut">
              <a:rPr lang="en-US" smtClean="0"/>
              <a:pPr/>
              <a:t>4/7/14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AB4C3-A155-6A45-BE75-D643B949F1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6C3DC-69E2-F24B-9EB1-1E9704B8CE37}" type="datetimeFigureOut">
              <a:rPr lang="en-US" smtClean="0"/>
              <a:pPr/>
              <a:t>4/7/14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AB4C3-A155-6A45-BE75-D643B949F1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6C3DC-69E2-F24B-9EB1-1E9704B8CE37}" type="datetimeFigureOut">
              <a:rPr lang="en-US" smtClean="0"/>
              <a:pPr/>
              <a:t>4/7/14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AB4C3-A155-6A45-BE75-D643B949F1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FC46C3DC-69E2-F24B-9EB1-1E9704B8CE37}" type="datetimeFigureOut">
              <a:rPr lang="en-US" smtClean="0"/>
              <a:pPr/>
              <a:t>4/7/14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8AB4C3-A155-6A45-BE75-D643B949F1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6C3DC-69E2-F24B-9EB1-1E9704B8CE37}" type="datetimeFigureOut">
              <a:rPr lang="en-US" smtClean="0"/>
              <a:pPr/>
              <a:t>4/7/14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0A8AB4C3-A155-6A45-BE75-D643B949F1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6C3DC-69E2-F24B-9EB1-1E9704B8CE37}" type="datetimeFigureOut">
              <a:rPr lang="en-US" smtClean="0"/>
              <a:pPr/>
              <a:t>4/7/14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0A8AB4C3-A155-6A45-BE75-D643B949F1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6C3DC-69E2-F24B-9EB1-1E9704B8CE37}" type="datetimeFigureOut">
              <a:rPr lang="en-US" smtClean="0"/>
              <a:pPr/>
              <a:t>4/7/14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AB4C3-A155-6A45-BE75-D643B949F1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6C3DC-69E2-F24B-9EB1-1E9704B8CE37}" type="datetimeFigureOut">
              <a:rPr lang="en-US" smtClean="0"/>
              <a:pPr/>
              <a:t>4/7/14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AB4C3-A155-6A45-BE75-D643B949F1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FC46C3DC-69E2-F24B-9EB1-1E9704B8CE37}" type="datetimeFigureOut">
              <a:rPr lang="en-US" smtClean="0"/>
              <a:pPr/>
              <a:t>4/7/14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8AB4C3-A155-6A45-BE75-D643B949F1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FC46C3DC-69E2-F24B-9EB1-1E9704B8CE37}" type="datetimeFigureOut">
              <a:rPr lang="en-US" smtClean="0"/>
              <a:pPr/>
              <a:t>4/7/14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8AB4C3-A155-6A45-BE75-D643B949F1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</a:lstStyle>
          <a:p>
            <a:fld id="{FC46C3DC-69E2-F24B-9EB1-1E9704B8CE37}" type="datetimeFigureOut">
              <a:rPr lang="en-US" smtClean="0"/>
              <a:pPr/>
              <a:t>4/7/14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</a:lstStyle>
          <a:p>
            <a:fld id="{0A8AB4C3-A155-6A45-BE75-D643B949F1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Genetics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err="1" smtClean="0"/>
              <a:t>Punnett</a:t>
            </a:r>
            <a:r>
              <a:rPr lang="en-US" sz="4400" dirty="0" smtClean="0"/>
              <a:t> Squares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make a </a:t>
            </a:r>
            <a:r>
              <a:rPr lang="en-US" dirty="0" err="1" smtClean="0"/>
              <a:t>Punnett</a:t>
            </a:r>
            <a:r>
              <a:rPr lang="en-US" dirty="0" smtClean="0"/>
              <a:t> Square: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5. The completed </a:t>
            </a:r>
            <a:r>
              <a:rPr lang="en-US" dirty="0" err="1" smtClean="0"/>
              <a:t>Punnett</a:t>
            </a:r>
            <a:r>
              <a:rPr lang="en-US" dirty="0" smtClean="0"/>
              <a:t> square shows all the possible </a:t>
            </a:r>
            <a:r>
              <a:rPr lang="en-US" dirty="0" smtClean="0">
                <a:solidFill>
                  <a:schemeClr val="accent4"/>
                </a:solidFill>
              </a:rPr>
              <a:t>genotypes</a:t>
            </a:r>
            <a:r>
              <a:rPr lang="en-US" dirty="0" smtClean="0"/>
              <a:t> of the offspring.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Example: Father-</a:t>
            </a:r>
            <a:r>
              <a:rPr lang="en-US" dirty="0" err="1" smtClean="0"/>
              <a:t>Rr</a:t>
            </a:r>
            <a:r>
              <a:rPr lang="en-US" dirty="0" smtClean="0"/>
              <a:t>   Mother-</a:t>
            </a:r>
            <a:r>
              <a:rPr lang="en-US" dirty="0" err="1" smtClean="0"/>
              <a:t>Rr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15502" y="4168904"/>
            <a:ext cx="2683243" cy="2375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015501" y="4168905"/>
            <a:ext cx="2683243" cy="23753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Punnett</a:t>
            </a:r>
            <a:r>
              <a:rPr lang="en-US" dirty="0" smtClean="0"/>
              <a:t> Square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082" y="1396536"/>
            <a:ext cx="8910918" cy="54614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1"/>
                </a:solidFill>
              </a:rPr>
              <a:t>A </a:t>
            </a:r>
            <a:r>
              <a:rPr lang="en-US" dirty="0" err="1" smtClean="0">
                <a:solidFill>
                  <a:schemeClr val="accent1"/>
                </a:solidFill>
              </a:rPr>
              <a:t>Punnett</a:t>
            </a:r>
            <a:r>
              <a:rPr lang="en-US" dirty="0" smtClean="0">
                <a:solidFill>
                  <a:schemeClr val="accent1"/>
                </a:solidFill>
              </a:rPr>
              <a:t> square can be used to calculate the probability that a certain combination of alleles will result.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800" smtClean="0">
                <a:solidFill>
                  <a:schemeClr val="accent1"/>
                </a:solidFill>
              </a:rPr>
              <a:t>Probability offspring will be </a:t>
            </a:r>
            <a:r>
              <a:rPr lang="en-US" sz="2800" b="1" smtClean="0">
                <a:solidFill>
                  <a:schemeClr val="accent1"/>
                </a:solidFill>
              </a:rPr>
              <a:t>RR</a:t>
            </a:r>
            <a:r>
              <a:rPr lang="en-US" sz="2800" smtClean="0">
                <a:solidFill>
                  <a:schemeClr val="accent1"/>
                </a:solidFill>
              </a:rPr>
              <a:t>: ___out of ___</a:t>
            </a:r>
          </a:p>
          <a:p>
            <a:pPr>
              <a:lnSpc>
                <a:spcPct val="160000"/>
              </a:lnSpc>
              <a:buNone/>
            </a:pPr>
            <a:r>
              <a:rPr lang="en-US" sz="2800" smtClean="0">
                <a:solidFill>
                  <a:schemeClr val="accent1"/>
                </a:solidFill>
              </a:rPr>
              <a:t>                                                                   or ____%</a:t>
            </a:r>
            <a:endParaRPr lang="en-US" sz="2800" dirty="0" smtClean="0">
              <a:solidFill>
                <a:schemeClr val="accent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24349" y="2591116"/>
            <a:ext cx="2683243" cy="2375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918364" y="3075709"/>
            <a:ext cx="969818" cy="845127"/>
          </a:xfrm>
          <a:prstGeom prst="rect">
            <a:avLst/>
          </a:prstGeom>
          <a:solidFill>
            <a:schemeClr val="accent1"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031207" y="5292439"/>
            <a:ext cx="3834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4"/>
                </a:solidFill>
              </a:rPr>
              <a:t>1</a:t>
            </a:r>
            <a:endParaRPr lang="en-US" sz="2800" b="1" dirty="0">
              <a:solidFill>
                <a:schemeClr val="accent4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69107" y="5292434"/>
            <a:ext cx="3834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4"/>
                </a:solidFill>
              </a:rPr>
              <a:t>4</a:t>
            </a:r>
            <a:endParaRPr lang="en-US" sz="2800" b="1" dirty="0">
              <a:solidFill>
                <a:schemeClr val="accent4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47165" y="5829514"/>
            <a:ext cx="582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4"/>
                </a:solidFill>
              </a:rPr>
              <a:t>25</a:t>
            </a:r>
            <a:endParaRPr lang="en-US" sz="28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Punnett</a:t>
            </a:r>
            <a:r>
              <a:rPr lang="en-US" dirty="0" smtClean="0"/>
              <a:t> Square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082" y="1396536"/>
            <a:ext cx="8910918" cy="54614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A </a:t>
            </a:r>
            <a:r>
              <a:rPr lang="en-US" dirty="0" err="1" smtClean="0"/>
              <a:t>Punnett</a:t>
            </a:r>
            <a:r>
              <a:rPr lang="en-US" dirty="0" smtClean="0"/>
              <a:t> square can be used to calculate the probability that a certain combination of alleles will result.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800" smtClean="0">
                <a:solidFill>
                  <a:schemeClr val="accent1"/>
                </a:solidFill>
              </a:rPr>
              <a:t>Probability offspring will be </a:t>
            </a:r>
            <a:r>
              <a:rPr lang="en-US" sz="2800" b="1" smtClean="0">
                <a:solidFill>
                  <a:schemeClr val="accent1"/>
                </a:solidFill>
              </a:rPr>
              <a:t>Rr</a:t>
            </a:r>
            <a:r>
              <a:rPr lang="en-US" sz="2800" smtClean="0">
                <a:solidFill>
                  <a:schemeClr val="accent1"/>
                </a:solidFill>
              </a:rPr>
              <a:t>: ___out of ___</a:t>
            </a:r>
          </a:p>
          <a:p>
            <a:pPr>
              <a:lnSpc>
                <a:spcPct val="160000"/>
              </a:lnSpc>
              <a:buNone/>
            </a:pPr>
            <a:r>
              <a:rPr lang="en-US" sz="2800" smtClean="0">
                <a:solidFill>
                  <a:schemeClr val="accent1"/>
                </a:solidFill>
              </a:rPr>
              <a:t>                                                                   or ____%</a:t>
            </a:r>
            <a:endParaRPr lang="en-US" sz="2800" dirty="0" smtClean="0">
              <a:solidFill>
                <a:schemeClr val="accent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24349" y="2591116"/>
            <a:ext cx="2683243" cy="2375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846649" y="3075709"/>
            <a:ext cx="969818" cy="845127"/>
          </a:xfrm>
          <a:prstGeom prst="rect">
            <a:avLst/>
          </a:prstGeom>
          <a:solidFill>
            <a:schemeClr val="accent1"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920367" y="5292439"/>
            <a:ext cx="3834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4"/>
                </a:solidFill>
              </a:rPr>
              <a:t>2</a:t>
            </a:r>
            <a:endParaRPr lang="en-US" sz="2800" b="1" dirty="0">
              <a:solidFill>
                <a:schemeClr val="accent4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30557" y="5292434"/>
            <a:ext cx="3834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4"/>
                </a:solidFill>
              </a:rPr>
              <a:t>4</a:t>
            </a:r>
            <a:endParaRPr lang="en-US" sz="2800" b="1" dirty="0">
              <a:solidFill>
                <a:schemeClr val="accent4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47165" y="5829514"/>
            <a:ext cx="582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4"/>
                </a:solidFill>
              </a:rPr>
              <a:t>50</a:t>
            </a:r>
            <a:endParaRPr lang="en-US" sz="2800" b="1" dirty="0">
              <a:solidFill>
                <a:schemeClr val="accent4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18364" y="3920836"/>
            <a:ext cx="969818" cy="845127"/>
          </a:xfrm>
          <a:prstGeom prst="rect">
            <a:avLst/>
          </a:prstGeom>
          <a:solidFill>
            <a:schemeClr val="accent1"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9" grpId="0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Punnett</a:t>
            </a:r>
            <a:r>
              <a:rPr lang="en-US" dirty="0" smtClean="0"/>
              <a:t> Square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082" y="1396536"/>
            <a:ext cx="8910918" cy="54614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A </a:t>
            </a:r>
            <a:r>
              <a:rPr lang="en-US" dirty="0" err="1" smtClean="0"/>
              <a:t>Punnett</a:t>
            </a:r>
            <a:r>
              <a:rPr lang="en-US" dirty="0" smtClean="0"/>
              <a:t> square can be used to calculate the probability that a certain combination of alleles will result.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800" smtClean="0">
                <a:solidFill>
                  <a:schemeClr val="accent1"/>
                </a:solidFill>
              </a:rPr>
              <a:t>Probability offspring will be </a:t>
            </a:r>
            <a:r>
              <a:rPr lang="en-US" sz="2800" b="1" smtClean="0">
                <a:solidFill>
                  <a:schemeClr val="accent1"/>
                </a:solidFill>
              </a:rPr>
              <a:t>rr</a:t>
            </a:r>
            <a:r>
              <a:rPr lang="en-US" sz="2800" smtClean="0">
                <a:solidFill>
                  <a:schemeClr val="accent1"/>
                </a:solidFill>
              </a:rPr>
              <a:t>: ___out of ___</a:t>
            </a:r>
          </a:p>
          <a:p>
            <a:pPr>
              <a:lnSpc>
                <a:spcPct val="160000"/>
              </a:lnSpc>
              <a:buNone/>
            </a:pPr>
            <a:r>
              <a:rPr lang="en-US" sz="2800" smtClean="0">
                <a:solidFill>
                  <a:schemeClr val="accent1"/>
                </a:solidFill>
              </a:rPr>
              <a:t>                                                                   or ____%</a:t>
            </a:r>
            <a:endParaRPr lang="en-US" sz="2800" dirty="0" smtClean="0">
              <a:solidFill>
                <a:schemeClr val="accent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24349" y="2591116"/>
            <a:ext cx="2683243" cy="2375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846622" y="3934691"/>
            <a:ext cx="969818" cy="845127"/>
          </a:xfrm>
          <a:prstGeom prst="rect">
            <a:avLst/>
          </a:prstGeom>
          <a:solidFill>
            <a:schemeClr val="accent1"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878802" y="5292439"/>
            <a:ext cx="3834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4"/>
                </a:solidFill>
              </a:rPr>
              <a:t>1</a:t>
            </a:r>
            <a:endParaRPr lang="en-US" sz="2800" b="1" dirty="0">
              <a:solidFill>
                <a:schemeClr val="accent4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61282" y="5278579"/>
            <a:ext cx="3834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4"/>
                </a:solidFill>
              </a:rPr>
              <a:t>4</a:t>
            </a:r>
            <a:endParaRPr lang="en-US" sz="2800" b="1" dirty="0">
              <a:solidFill>
                <a:schemeClr val="accent4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47165" y="5829514"/>
            <a:ext cx="582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4"/>
                </a:solidFill>
              </a:rPr>
              <a:t>25</a:t>
            </a:r>
            <a:endParaRPr lang="en-US" sz="28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"/>
            <a:ext cx="8229600" cy="1357745"/>
          </a:xfrm>
        </p:spPr>
        <p:txBody>
          <a:bodyPr/>
          <a:lstStyle/>
          <a:p>
            <a:r>
              <a:rPr lang="en-US" dirty="0" err="1" smtClean="0"/>
              <a:t>Punnett</a:t>
            </a:r>
            <a:r>
              <a:rPr lang="en-US" dirty="0" smtClean="0"/>
              <a:t> Square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964" y="1143000"/>
            <a:ext cx="8769927" cy="5340927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600"/>
              </a:spcBef>
              <a:buNone/>
            </a:pPr>
            <a:endParaRPr lang="en-US" b="1" dirty="0" smtClean="0"/>
          </a:p>
          <a:p>
            <a:pPr>
              <a:spcBef>
                <a:spcPts val="600"/>
              </a:spcBef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You can also calculate the probability of the phenotypes.</a:t>
            </a:r>
          </a:p>
          <a:p>
            <a:pPr>
              <a:spcBef>
                <a:spcPts val="1200"/>
              </a:spcBef>
              <a:buNone/>
            </a:pPr>
            <a:r>
              <a:rPr lang="en-US" dirty="0" smtClean="0"/>
              <a:t>		</a:t>
            </a:r>
            <a:r>
              <a:rPr lang="en-US" dirty="0" smtClean="0">
                <a:solidFill>
                  <a:schemeClr val="accent1"/>
                </a:solidFill>
              </a:rPr>
              <a:t>R=round seeds	          r=wrinkled seeds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solidFill>
                  <a:schemeClr val="accent1"/>
                </a:solidFill>
              </a:rPr>
              <a:t>RR and </a:t>
            </a:r>
            <a:r>
              <a:rPr lang="en-US" dirty="0" err="1" smtClean="0">
                <a:solidFill>
                  <a:schemeClr val="accent1"/>
                </a:solidFill>
              </a:rPr>
              <a:t>Rr</a:t>
            </a:r>
            <a:r>
              <a:rPr lang="en-US" dirty="0" smtClean="0">
                <a:solidFill>
                  <a:schemeClr val="accent1"/>
                </a:solidFill>
              </a:rPr>
              <a:t> produce _______ seeds: : ___out of ___</a:t>
            </a:r>
          </a:p>
          <a:p>
            <a:pPr>
              <a:lnSpc>
                <a:spcPct val="160000"/>
              </a:lnSpc>
              <a:buNone/>
            </a:pPr>
            <a:r>
              <a:rPr lang="en-US" dirty="0" smtClean="0">
                <a:solidFill>
                  <a:schemeClr val="accent1"/>
                </a:solidFill>
              </a:rPr>
              <a:t>                                                                  or ____%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03418" y="2923917"/>
            <a:ext cx="2338610" cy="2070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671455" y="5223163"/>
            <a:ext cx="127470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700" b="1" dirty="0" smtClean="0">
                <a:solidFill>
                  <a:schemeClr val="accent4"/>
                </a:solidFill>
              </a:rPr>
              <a:t>round</a:t>
            </a:r>
            <a:r>
              <a:rPr lang="en-US" sz="2700" dirty="0" smtClean="0"/>
              <a:t> </a:t>
            </a:r>
            <a:endParaRPr lang="en-US" sz="2700" dirty="0"/>
          </a:p>
        </p:txBody>
      </p:sp>
      <p:sp>
        <p:nvSpPr>
          <p:cNvPr id="6" name="Rectangle 5"/>
          <p:cNvSpPr/>
          <p:nvPr/>
        </p:nvSpPr>
        <p:spPr>
          <a:xfrm>
            <a:off x="6151327" y="5250873"/>
            <a:ext cx="37542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700" b="1" dirty="0" smtClean="0">
                <a:solidFill>
                  <a:schemeClr val="accent4"/>
                </a:solidFill>
              </a:rPr>
              <a:t>3</a:t>
            </a:r>
            <a:endParaRPr lang="en-US" sz="2700" dirty="0">
              <a:solidFill>
                <a:schemeClr val="accent4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46353" y="5237018"/>
            <a:ext cx="37542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700" b="1" dirty="0" smtClean="0">
                <a:solidFill>
                  <a:schemeClr val="accent4"/>
                </a:solidFill>
              </a:rPr>
              <a:t>4</a:t>
            </a:r>
            <a:endParaRPr lang="en-US" sz="2700" dirty="0">
              <a:solidFill>
                <a:schemeClr val="accent4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22164" y="5717139"/>
            <a:ext cx="56618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700" b="1" dirty="0" smtClean="0">
                <a:solidFill>
                  <a:schemeClr val="accent4"/>
                </a:solidFill>
              </a:rPr>
              <a:t>75</a:t>
            </a:r>
            <a:endParaRPr lang="en-US" sz="2700" dirty="0">
              <a:solidFill>
                <a:schemeClr val="accent4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71455" y="3311244"/>
            <a:ext cx="775854" cy="845127"/>
          </a:xfrm>
          <a:prstGeom prst="rect">
            <a:avLst/>
          </a:prstGeom>
          <a:solidFill>
            <a:schemeClr val="accent1"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447309" y="3311244"/>
            <a:ext cx="775854" cy="845127"/>
          </a:xfrm>
          <a:prstGeom prst="rect">
            <a:avLst/>
          </a:prstGeom>
          <a:solidFill>
            <a:schemeClr val="accent1"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671455" y="4093615"/>
            <a:ext cx="775854" cy="845127"/>
          </a:xfrm>
          <a:prstGeom prst="rect">
            <a:avLst/>
          </a:prstGeom>
          <a:solidFill>
            <a:schemeClr val="accent1"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"/>
            <a:ext cx="8229600" cy="1357745"/>
          </a:xfrm>
        </p:spPr>
        <p:txBody>
          <a:bodyPr/>
          <a:lstStyle/>
          <a:p>
            <a:r>
              <a:rPr lang="en-US" dirty="0" err="1" smtClean="0"/>
              <a:t>Punnett</a:t>
            </a:r>
            <a:r>
              <a:rPr lang="en-US" dirty="0" smtClean="0"/>
              <a:t> Square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964" y="1143000"/>
            <a:ext cx="8769927" cy="5340927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600"/>
              </a:spcBef>
              <a:buNone/>
            </a:pPr>
            <a:endParaRPr lang="en-US" b="1" dirty="0" smtClean="0"/>
          </a:p>
          <a:p>
            <a:pPr>
              <a:spcBef>
                <a:spcPts val="600"/>
              </a:spcBef>
              <a:buNone/>
            </a:pPr>
            <a:r>
              <a:rPr lang="en-US" b="1" dirty="0" smtClean="0"/>
              <a:t>You can also calculate the probability of the phenotypes.</a:t>
            </a:r>
          </a:p>
          <a:p>
            <a:pPr>
              <a:spcBef>
                <a:spcPts val="1200"/>
              </a:spcBef>
              <a:buNone/>
            </a:pPr>
            <a:r>
              <a:rPr lang="en-US" dirty="0" smtClean="0"/>
              <a:t>		R=round seeds	          r=wrinkled seeds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smtClean="0">
                <a:solidFill>
                  <a:schemeClr val="accent1"/>
                </a:solidFill>
              </a:rPr>
              <a:t>rr produces _________ seeds: : ___out of ___</a:t>
            </a:r>
          </a:p>
          <a:p>
            <a:pPr>
              <a:lnSpc>
                <a:spcPct val="160000"/>
              </a:lnSpc>
              <a:buNone/>
            </a:pPr>
            <a:r>
              <a:rPr lang="en-US" smtClean="0">
                <a:solidFill>
                  <a:schemeClr val="accent1"/>
                </a:solidFill>
              </a:rPr>
              <a:t>                                                                  or ____%</a:t>
            </a:r>
            <a:endParaRPr lang="en-US" dirty="0" smtClean="0">
              <a:solidFill>
                <a:schemeClr val="accent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03418" y="2923917"/>
            <a:ext cx="2338610" cy="2070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452215" y="5237018"/>
            <a:ext cx="173053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700" b="1" dirty="0" smtClean="0">
                <a:solidFill>
                  <a:schemeClr val="accent4"/>
                </a:solidFill>
              </a:rPr>
              <a:t>wrinkled</a:t>
            </a:r>
            <a:endParaRPr lang="en-US" sz="2700" dirty="0">
              <a:solidFill>
                <a:schemeClr val="accent4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44722" y="5237018"/>
            <a:ext cx="37542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700" b="1" dirty="0" smtClean="0">
                <a:solidFill>
                  <a:schemeClr val="accent4"/>
                </a:solidFill>
              </a:rPr>
              <a:t>1</a:t>
            </a:r>
            <a:endParaRPr lang="en-US" sz="2700" dirty="0">
              <a:solidFill>
                <a:schemeClr val="accent4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98183" y="5250873"/>
            <a:ext cx="37542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700" b="1" dirty="0" smtClean="0">
                <a:solidFill>
                  <a:schemeClr val="accent4"/>
                </a:solidFill>
              </a:rPr>
              <a:t>4</a:t>
            </a:r>
            <a:endParaRPr lang="en-US" sz="2700" dirty="0">
              <a:solidFill>
                <a:schemeClr val="accent4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08309" y="5730994"/>
            <a:ext cx="56618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700" b="1" dirty="0" smtClean="0">
                <a:solidFill>
                  <a:schemeClr val="accent4"/>
                </a:solidFill>
              </a:rPr>
              <a:t>25</a:t>
            </a:r>
            <a:endParaRPr lang="en-US" sz="2700" dirty="0">
              <a:solidFill>
                <a:schemeClr val="accent4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475045" y="4079760"/>
            <a:ext cx="775854" cy="845127"/>
          </a:xfrm>
          <a:prstGeom prst="rect">
            <a:avLst/>
          </a:prstGeom>
          <a:solidFill>
            <a:schemeClr val="accent1"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57200" y="1579418"/>
            <a:ext cx="667789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Fur color of mice:</a:t>
            </a:r>
          </a:p>
          <a:p>
            <a:endParaRPr lang="en-US" sz="3600" dirty="0" smtClean="0"/>
          </a:p>
          <a:p>
            <a:endParaRPr lang="en-US" sz="3600" dirty="0" smtClean="0"/>
          </a:p>
          <a:p>
            <a:endParaRPr lang="en-US" sz="3600" dirty="0" smtClean="0"/>
          </a:p>
          <a:p>
            <a:endParaRPr lang="en-US" sz="3600" dirty="0" smtClean="0"/>
          </a:p>
          <a:p>
            <a:pPr>
              <a:lnSpc>
                <a:spcPct val="150000"/>
              </a:lnSpc>
            </a:pPr>
            <a:r>
              <a:rPr lang="en-US" sz="3600" dirty="0" smtClean="0"/>
              <a:t>Dominant allele:</a:t>
            </a:r>
          </a:p>
          <a:p>
            <a:r>
              <a:rPr lang="en-US" sz="3600" dirty="0" smtClean="0"/>
              <a:t>Recessive allele: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Punnett</a:t>
            </a:r>
            <a:r>
              <a:rPr lang="en-US" dirty="0" smtClean="0"/>
              <a:t> Square Examples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43902" y="2586470"/>
            <a:ext cx="2268248" cy="1594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5346" y="2586470"/>
            <a:ext cx="2119745" cy="1589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Rectangle 27"/>
          <p:cNvSpPr/>
          <p:nvPr/>
        </p:nvSpPr>
        <p:spPr>
          <a:xfrm>
            <a:off x="4112150" y="4507238"/>
            <a:ext cx="27771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accent1"/>
                </a:solidFill>
              </a:rPr>
              <a:t>F (black fur)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112150" y="5153569"/>
            <a:ext cx="26328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accent1"/>
                </a:solidFill>
              </a:rPr>
              <a:t>f (white fur)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Punnett</a:t>
            </a:r>
            <a:r>
              <a:rPr lang="en-US" dirty="0" smtClean="0"/>
              <a:t> Square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381" y="1396536"/>
            <a:ext cx="8686800" cy="4775981"/>
          </a:xfrm>
        </p:spPr>
        <p:txBody>
          <a:bodyPr/>
          <a:lstStyle/>
          <a:p>
            <a:pPr marL="457200" indent="-457200">
              <a:buSzPct val="100000"/>
              <a:buAutoNum type="arabicPeriod"/>
            </a:pPr>
            <a:r>
              <a:rPr lang="en-US" sz="2400" dirty="0" smtClean="0"/>
              <a:t>Purebred black mouse (FF) x purebred white mouse (ff)</a:t>
            </a:r>
            <a:endParaRPr lang="en-US" dirty="0" smtClean="0"/>
          </a:p>
          <a:p>
            <a:pPr marL="457200" indent="-457200">
              <a:buNone/>
            </a:pPr>
            <a:r>
              <a:rPr lang="en-US" sz="2400" dirty="0" smtClean="0"/>
              <a:t>                                            </a:t>
            </a:r>
          </a:p>
          <a:p>
            <a:pPr marL="457200" indent="-457200">
              <a:buNone/>
            </a:pPr>
            <a:r>
              <a:rPr lang="en-US" sz="2400" dirty="0" smtClean="0"/>
              <a:t>		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16109" y="2881727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4400" dirty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51638" y="2175145"/>
            <a:ext cx="2230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 </a:t>
            </a:r>
            <a:endParaRPr lang="en-US" sz="4400" dirty="0">
              <a:solidFill>
                <a:schemeClr val="accent4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8747" y="2944586"/>
            <a:ext cx="7273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 </a:t>
            </a:r>
            <a:endParaRPr lang="en-US" sz="4400" dirty="0">
              <a:solidFill>
                <a:schemeClr val="accent3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82836" y="1995055"/>
            <a:ext cx="4003964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/>
              <a:t>Probability of: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	FF: ___ out of 4 or ___%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	Ff: ___ out of 4 or ___%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	ff: ___ out of 4 or ___%</a:t>
            </a:r>
          </a:p>
          <a:p>
            <a:r>
              <a:rPr lang="en-US" sz="2400" u="sng" dirty="0" smtClean="0"/>
              <a:t>Probability of: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	Black mouse: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	___ out of 4 or ___%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	White mouse:</a:t>
            </a:r>
            <a:endParaRPr lang="en-US" sz="2400" dirty="0" smtClean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accent1"/>
                </a:solidFill>
              </a:rPr>
              <a:t>	</a:t>
            </a:r>
            <a:r>
              <a:rPr lang="en-US" sz="2400" dirty="0" smtClean="0"/>
              <a:t>___ out of 4 or ___%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		</a:t>
            </a:r>
          </a:p>
          <a:p>
            <a:pPr>
              <a:lnSpc>
                <a:spcPct val="150000"/>
              </a:lnSpc>
            </a:pPr>
            <a:endParaRPr lang="en-US" sz="24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Punnett</a:t>
            </a:r>
            <a:r>
              <a:rPr lang="en-US" dirty="0" smtClean="0"/>
              <a:t> Square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381" y="1396536"/>
            <a:ext cx="8686800" cy="4775981"/>
          </a:xfrm>
        </p:spPr>
        <p:txBody>
          <a:bodyPr/>
          <a:lstStyle/>
          <a:p>
            <a:pPr marL="457200" indent="-457200">
              <a:buSzPct val="100000"/>
              <a:buAutoNum type="arabicPeriod"/>
            </a:pPr>
            <a:r>
              <a:rPr lang="en-US" sz="2400" dirty="0" smtClean="0"/>
              <a:t>Purebred black mouse (</a:t>
            </a:r>
            <a:r>
              <a:rPr lang="en-US" sz="2400" dirty="0" smtClean="0">
                <a:solidFill>
                  <a:schemeClr val="accent4"/>
                </a:solidFill>
              </a:rPr>
              <a:t>FF</a:t>
            </a:r>
            <a:r>
              <a:rPr lang="en-US" sz="2400" dirty="0" smtClean="0"/>
              <a:t>) x purebred white mouse (</a:t>
            </a:r>
            <a:r>
              <a:rPr lang="en-US" sz="2400" dirty="0" smtClean="0">
                <a:solidFill>
                  <a:schemeClr val="accent3"/>
                </a:solidFill>
              </a:rPr>
              <a:t>ff</a:t>
            </a:r>
            <a:r>
              <a:rPr lang="en-US" sz="2400" dirty="0" smtClean="0"/>
              <a:t>)</a:t>
            </a:r>
            <a:endParaRPr lang="en-US" dirty="0" smtClean="0"/>
          </a:p>
          <a:p>
            <a:pPr marL="457200" indent="-457200">
              <a:buNone/>
            </a:pPr>
            <a:r>
              <a:rPr lang="en-US" sz="2400" dirty="0" smtClean="0"/>
              <a:t>                                            </a:t>
            </a:r>
          </a:p>
          <a:p>
            <a:pPr marL="457200" indent="-457200">
              <a:buNone/>
            </a:pPr>
            <a:r>
              <a:rPr lang="en-US" sz="2400" dirty="0" smtClean="0"/>
              <a:t>		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16109" y="2881727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ADD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EB80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solidFill>
                            <a:schemeClr val="accent4"/>
                          </a:solidFill>
                        </a:rPr>
                        <a:t>F</a:t>
                      </a:r>
                      <a:r>
                        <a:rPr lang="en-US" sz="4400" dirty="0" smtClean="0">
                          <a:solidFill>
                            <a:schemeClr val="accent3"/>
                          </a:solidFill>
                        </a:rPr>
                        <a:t>f</a:t>
                      </a:r>
                      <a:endParaRPr lang="en-US" sz="4400" dirty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ADD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EB80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ADD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EB80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51638" y="2175145"/>
            <a:ext cx="2230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 </a:t>
            </a:r>
            <a:r>
              <a:rPr lang="en-US" sz="4400" dirty="0" smtClean="0">
                <a:solidFill>
                  <a:schemeClr val="accent4"/>
                </a:solidFill>
              </a:rPr>
              <a:t>F        </a:t>
            </a:r>
            <a:r>
              <a:rPr lang="en-US" sz="4400" dirty="0" err="1" smtClean="0">
                <a:solidFill>
                  <a:schemeClr val="accent4"/>
                </a:solidFill>
              </a:rPr>
              <a:t>F</a:t>
            </a:r>
            <a:endParaRPr lang="en-US" sz="4400" dirty="0">
              <a:solidFill>
                <a:schemeClr val="accent4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8747" y="2944586"/>
            <a:ext cx="72736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 </a:t>
            </a:r>
            <a:r>
              <a:rPr lang="en-US" sz="4400" dirty="0" smtClean="0">
                <a:solidFill>
                  <a:schemeClr val="accent3"/>
                </a:solidFill>
              </a:rPr>
              <a:t>f </a:t>
            </a:r>
          </a:p>
          <a:p>
            <a:endParaRPr lang="en-US" sz="3600" dirty="0" smtClean="0">
              <a:solidFill>
                <a:schemeClr val="accent3"/>
              </a:solidFill>
            </a:endParaRPr>
          </a:p>
          <a:p>
            <a:r>
              <a:rPr lang="en-US" sz="4400" dirty="0" smtClean="0">
                <a:solidFill>
                  <a:schemeClr val="accent3"/>
                </a:solidFill>
              </a:rPr>
              <a:t> f</a:t>
            </a:r>
            <a:endParaRPr lang="en-US" sz="4400" dirty="0">
              <a:solidFill>
                <a:schemeClr val="accent3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82836" y="1995055"/>
            <a:ext cx="4003964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/>
              <a:t>Probability of: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	FF: ___ out of 4 or ___%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	Ff: ___ out of 4 or ___%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	ff: ___ out of 4 or ___%</a:t>
            </a:r>
          </a:p>
          <a:p>
            <a:r>
              <a:rPr lang="en-US" sz="2400" u="sng" dirty="0" smtClean="0"/>
              <a:t>Probability of: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	Black mouse: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	___ out of 4 or ___%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	White mouse:</a:t>
            </a:r>
            <a:endParaRPr lang="en-US" sz="2400" dirty="0" smtClean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accent1"/>
                </a:solidFill>
              </a:rPr>
              <a:t>	</a:t>
            </a:r>
            <a:r>
              <a:rPr lang="en-US" sz="2400" dirty="0" smtClean="0"/>
              <a:t>___ out of 4 or ___%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		</a:t>
            </a:r>
          </a:p>
          <a:p>
            <a:pPr>
              <a:lnSpc>
                <a:spcPct val="150000"/>
              </a:lnSpc>
            </a:pPr>
            <a:endParaRPr lang="en-US" sz="2400" u="sng" dirty="0"/>
          </a:p>
        </p:txBody>
      </p:sp>
      <p:sp>
        <p:nvSpPr>
          <p:cNvPr id="13" name="TextBox 12"/>
          <p:cNvSpPr txBox="1"/>
          <p:nvPr/>
        </p:nvSpPr>
        <p:spPr>
          <a:xfrm>
            <a:off x="5708072" y="2438367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0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44694" y="2452222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0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78437" y="3537604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0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69522" y="3537604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0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38797" y="2997017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4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481452" y="3024727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100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074071" y="4486586"/>
            <a:ext cx="11139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(FF, Ff)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23142" y="4992132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4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65797" y="5019842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100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87477" y="6086919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0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78562" y="6086919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0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140862" y="5597544"/>
            <a:ext cx="5980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7FD13B"/>
                </a:solidFill>
              </a:rPr>
              <a:t>(ff)</a:t>
            </a:r>
            <a:endParaRPr lang="en-US" dirty="0"/>
          </a:p>
        </p:txBody>
      </p:sp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1316104" y="2881722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4400" dirty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Punnett</a:t>
            </a:r>
            <a:r>
              <a:rPr lang="en-US" dirty="0" smtClean="0"/>
              <a:t> Square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381" y="1396536"/>
            <a:ext cx="8686800" cy="4775981"/>
          </a:xfrm>
        </p:spPr>
        <p:txBody>
          <a:bodyPr/>
          <a:lstStyle/>
          <a:p>
            <a:pPr marL="457200" indent="-457200">
              <a:buSzPct val="100000"/>
              <a:buFont typeface="+mj-lt"/>
              <a:buAutoNum type="arabicPeriod" startAt="2"/>
            </a:pPr>
            <a:r>
              <a:rPr lang="en-US" sz="2400" dirty="0" smtClean="0"/>
              <a:t>White mouse (ff) x white mouse (ff)</a:t>
            </a:r>
            <a:endParaRPr lang="en-US" dirty="0" smtClean="0"/>
          </a:p>
          <a:p>
            <a:pPr marL="457200" indent="-457200">
              <a:buNone/>
            </a:pPr>
            <a:r>
              <a:rPr lang="en-US" sz="2400" dirty="0" smtClean="0"/>
              <a:t>                                            </a:t>
            </a:r>
          </a:p>
          <a:p>
            <a:pPr marL="457200" indent="-457200">
              <a:buNone/>
            </a:pPr>
            <a:r>
              <a:rPr lang="en-US" sz="2400" dirty="0" smtClean="0"/>
              <a:t>		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16109" y="2881727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4400" dirty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51638" y="2175145"/>
            <a:ext cx="2230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 </a:t>
            </a:r>
            <a:endParaRPr lang="en-US" sz="4400" dirty="0">
              <a:solidFill>
                <a:schemeClr val="accent4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8747" y="2944586"/>
            <a:ext cx="7273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 </a:t>
            </a:r>
            <a:endParaRPr lang="en-US" sz="4400" dirty="0">
              <a:solidFill>
                <a:schemeClr val="accent3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82836" y="1995055"/>
            <a:ext cx="4003964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/>
              <a:t>Probability of: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	FF: ___ out of 4 or ___%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	Ff: ___ out of 4 or ___%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	ff: ___ out of 4 or ___%</a:t>
            </a:r>
          </a:p>
          <a:p>
            <a:r>
              <a:rPr lang="en-US" sz="2400" u="sng" dirty="0" smtClean="0"/>
              <a:t>Probability of: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	Black mouse: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	___ out of 4 or ___%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	White mouse:</a:t>
            </a:r>
            <a:endParaRPr lang="en-US" sz="2400" dirty="0" smtClean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accent1"/>
                </a:solidFill>
              </a:rPr>
              <a:t>	</a:t>
            </a:r>
            <a:r>
              <a:rPr lang="en-US" sz="2400" dirty="0" smtClean="0"/>
              <a:t>___ out of 4 or ___%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		</a:t>
            </a:r>
          </a:p>
          <a:p>
            <a:pPr>
              <a:lnSpc>
                <a:spcPct val="150000"/>
              </a:lnSpc>
            </a:pPr>
            <a:endParaRPr lang="en-US" sz="24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__________ </a:t>
            </a:r>
            <a:r>
              <a:rPr lang="en-US" b="1" dirty="0" smtClean="0"/>
              <a:t>allele</a:t>
            </a:r>
            <a:r>
              <a:rPr lang="en-US" dirty="0" smtClean="0"/>
              <a:t>: always shows up when the allele is present, represented by a capital letter (R)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smtClean="0"/>
              <a:t>__________ </a:t>
            </a:r>
            <a:r>
              <a:rPr lang="en-US" b="1" dirty="0" smtClean="0"/>
              <a:t>allele</a:t>
            </a:r>
            <a:r>
              <a:rPr lang="en-US" dirty="0" smtClean="0"/>
              <a:t>: is hidden when the dominant allele is present, represented by a lowercase letter (r)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75847" y="1632382"/>
            <a:ext cx="30895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4"/>
                </a:solidFill>
              </a:rPr>
              <a:t>Dominant</a:t>
            </a:r>
            <a:endParaRPr lang="en-US" sz="3200" b="1" dirty="0">
              <a:solidFill>
                <a:schemeClr val="accent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5842" y="3585932"/>
            <a:ext cx="30895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4"/>
                </a:solidFill>
              </a:rPr>
              <a:t>Recessive</a:t>
            </a:r>
            <a:endParaRPr lang="en-US" sz="32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1316103" y="2867830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4400" dirty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Punnett</a:t>
            </a:r>
            <a:r>
              <a:rPr lang="en-US" dirty="0" smtClean="0"/>
              <a:t> Square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381" y="1396536"/>
            <a:ext cx="8686800" cy="4775981"/>
          </a:xfrm>
        </p:spPr>
        <p:txBody>
          <a:bodyPr/>
          <a:lstStyle/>
          <a:p>
            <a:pPr marL="457200" indent="-457200">
              <a:buSzPct val="100000"/>
              <a:buFont typeface="+mj-lt"/>
              <a:buAutoNum type="arabicPeriod" startAt="2"/>
            </a:pPr>
            <a:r>
              <a:rPr lang="en-US" sz="2400" dirty="0" smtClean="0"/>
              <a:t>White mouse (</a:t>
            </a:r>
            <a:r>
              <a:rPr lang="en-US" sz="2400" dirty="0" smtClean="0">
                <a:solidFill>
                  <a:schemeClr val="accent4"/>
                </a:solidFill>
              </a:rPr>
              <a:t>ff</a:t>
            </a:r>
            <a:r>
              <a:rPr lang="en-US" sz="2400" dirty="0" smtClean="0"/>
              <a:t>) x white mouse (</a:t>
            </a:r>
            <a:r>
              <a:rPr lang="en-US" sz="2400" dirty="0" smtClean="0">
                <a:solidFill>
                  <a:schemeClr val="accent3"/>
                </a:solidFill>
              </a:rPr>
              <a:t>ff</a:t>
            </a:r>
            <a:r>
              <a:rPr lang="en-US" sz="2400" dirty="0" smtClean="0"/>
              <a:t>)</a:t>
            </a:r>
            <a:endParaRPr lang="en-US" dirty="0" smtClean="0"/>
          </a:p>
          <a:p>
            <a:pPr marL="457200" indent="-457200">
              <a:buNone/>
            </a:pPr>
            <a:r>
              <a:rPr lang="en-US" sz="2400" dirty="0" smtClean="0"/>
              <a:t>                                            </a:t>
            </a:r>
          </a:p>
          <a:p>
            <a:pPr marL="457200" indent="-457200">
              <a:buNone/>
            </a:pPr>
            <a:r>
              <a:rPr lang="en-US" sz="2400" dirty="0" smtClean="0"/>
              <a:t>		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16109" y="2881727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ADD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EB80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solidFill>
                            <a:schemeClr val="accent4"/>
                          </a:solidFill>
                        </a:rPr>
                        <a:t>f</a:t>
                      </a:r>
                      <a:r>
                        <a:rPr lang="en-US" sz="4400" dirty="0" smtClean="0">
                          <a:solidFill>
                            <a:schemeClr val="accent3"/>
                          </a:solidFill>
                        </a:rPr>
                        <a:t>f</a:t>
                      </a:r>
                      <a:endParaRPr lang="en-US" sz="4400" dirty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ADD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EB80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ADD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EB80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51638" y="2175145"/>
            <a:ext cx="2230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 </a:t>
            </a:r>
            <a:r>
              <a:rPr lang="en-US" sz="4400" dirty="0" smtClean="0">
                <a:solidFill>
                  <a:schemeClr val="accent4"/>
                </a:solidFill>
              </a:rPr>
              <a:t>f         </a:t>
            </a:r>
            <a:r>
              <a:rPr lang="en-US" sz="4400" dirty="0" err="1" smtClean="0">
                <a:solidFill>
                  <a:schemeClr val="accent4"/>
                </a:solidFill>
              </a:rPr>
              <a:t>f</a:t>
            </a:r>
            <a:endParaRPr lang="en-US" sz="4400" dirty="0">
              <a:solidFill>
                <a:schemeClr val="accent4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8747" y="2944586"/>
            <a:ext cx="72736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 </a:t>
            </a:r>
            <a:r>
              <a:rPr lang="en-US" sz="4400" dirty="0" smtClean="0">
                <a:solidFill>
                  <a:schemeClr val="accent3"/>
                </a:solidFill>
              </a:rPr>
              <a:t>f </a:t>
            </a:r>
          </a:p>
          <a:p>
            <a:endParaRPr lang="en-US" sz="3600" dirty="0" smtClean="0">
              <a:solidFill>
                <a:schemeClr val="accent3"/>
              </a:solidFill>
            </a:endParaRPr>
          </a:p>
          <a:p>
            <a:r>
              <a:rPr lang="en-US" sz="4400" dirty="0" smtClean="0">
                <a:solidFill>
                  <a:schemeClr val="accent3"/>
                </a:solidFill>
              </a:rPr>
              <a:t> f</a:t>
            </a:r>
            <a:endParaRPr lang="en-US" sz="4400" dirty="0">
              <a:solidFill>
                <a:schemeClr val="accent3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82836" y="1995055"/>
            <a:ext cx="4003964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/>
              <a:t>Probability of: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	FF: ___ out of 4 or ___%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	Ff: ___ out of 4 or ___%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	ff: ___ out of 4 or ___%</a:t>
            </a:r>
          </a:p>
          <a:p>
            <a:r>
              <a:rPr lang="en-US" sz="2400" u="sng" dirty="0" smtClean="0"/>
              <a:t>Probability of: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	Black mouse: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	___ out of 4 or ___%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	White mouse:</a:t>
            </a:r>
            <a:endParaRPr lang="en-US" sz="2400" dirty="0" smtClean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accent1"/>
                </a:solidFill>
              </a:rPr>
              <a:t>	</a:t>
            </a:r>
            <a:r>
              <a:rPr lang="en-US" sz="2400" dirty="0" smtClean="0"/>
              <a:t>___ out of 4 or ___%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		</a:t>
            </a:r>
          </a:p>
          <a:p>
            <a:pPr>
              <a:lnSpc>
                <a:spcPct val="150000"/>
              </a:lnSpc>
            </a:pPr>
            <a:endParaRPr lang="en-US" sz="2400" u="sng" dirty="0"/>
          </a:p>
        </p:txBody>
      </p:sp>
      <p:sp>
        <p:nvSpPr>
          <p:cNvPr id="13" name="TextBox 12"/>
          <p:cNvSpPr txBox="1"/>
          <p:nvPr/>
        </p:nvSpPr>
        <p:spPr>
          <a:xfrm>
            <a:off x="5708072" y="2438367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0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44694" y="2452222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0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98322" y="3551459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100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69522" y="3537604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4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38797" y="2997017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0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61567" y="3024727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0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074071" y="4486586"/>
            <a:ext cx="11139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(FF, Ff)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23142" y="4992132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0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73622" y="5019842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0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79652" y="6114629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100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64707" y="6059209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4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140862" y="5597544"/>
            <a:ext cx="5980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7FD13B"/>
                </a:solidFill>
              </a:rPr>
              <a:t>(ff)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Punnett</a:t>
            </a:r>
            <a:r>
              <a:rPr lang="en-US" dirty="0" smtClean="0"/>
              <a:t> Square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381" y="1396536"/>
            <a:ext cx="8686800" cy="4775981"/>
          </a:xfrm>
        </p:spPr>
        <p:txBody>
          <a:bodyPr/>
          <a:lstStyle/>
          <a:p>
            <a:pPr marL="457200" indent="-457200">
              <a:buSzPct val="100000"/>
              <a:buFont typeface="+mj-lt"/>
              <a:buAutoNum type="arabicPeriod" startAt="3"/>
            </a:pPr>
            <a:r>
              <a:rPr lang="en-US" sz="2400" dirty="0" smtClean="0"/>
              <a:t>White mouse (ff) x heterozygous mouse (Ff)</a:t>
            </a:r>
            <a:endParaRPr lang="en-US" dirty="0" smtClean="0"/>
          </a:p>
          <a:p>
            <a:pPr marL="457200" indent="-457200">
              <a:buNone/>
            </a:pPr>
            <a:r>
              <a:rPr lang="en-US" sz="2400" dirty="0" smtClean="0"/>
              <a:t>                                            </a:t>
            </a:r>
          </a:p>
          <a:p>
            <a:pPr marL="457200" indent="-457200">
              <a:buNone/>
            </a:pPr>
            <a:r>
              <a:rPr lang="en-US" sz="2400" dirty="0" smtClean="0"/>
              <a:t>		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16109" y="2881727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4400" dirty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51638" y="2175145"/>
            <a:ext cx="2230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 </a:t>
            </a:r>
            <a:endParaRPr lang="en-US" sz="4400" dirty="0">
              <a:solidFill>
                <a:schemeClr val="accent4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8747" y="2944586"/>
            <a:ext cx="7273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 </a:t>
            </a:r>
            <a:endParaRPr lang="en-US" sz="4400" dirty="0">
              <a:solidFill>
                <a:schemeClr val="accent3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82836" y="1995055"/>
            <a:ext cx="4003964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/>
              <a:t>Probability of: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	FF: ___ out of 4 or ___%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	Ff: ___ out of 4 or ___%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	ff: ___ out of 4 or ___%</a:t>
            </a:r>
          </a:p>
          <a:p>
            <a:r>
              <a:rPr lang="en-US" sz="2400" u="sng" dirty="0" smtClean="0"/>
              <a:t>Probability of: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	Black mouse: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	___ out of 4 or ___%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	White mouse:</a:t>
            </a:r>
            <a:endParaRPr lang="en-US" sz="2400" dirty="0" smtClean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accent1"/>
                </a:solidFill>
              </a:rPr>
              <a:t>	</a:t>
            </a:r>
            <a:r>
              <a:rPr lang="en-US" sz="2400" dirty="0" smtClean="0"/>
              <a:t>___ out of 4 or ___%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		</a:t>
            </a:r>
          </a:p>
          <a:p>
            <a:pPr>
              <a:lnSpc>
                <a:spcPct val="150000"/>
              </a:lnSpc>
            </a:pPr>
            <a:endParaRPr lang="en-US" sz="24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1316103" y="2867830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4400" dirty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Punnett</a:t>
            </a:r>
            <a:r>
              <a:rPr lang="en-US" dirty="0" smtClean="0"/>
              <a:t> Square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381" y="1396536"/>
            <a:ext cx="8686800" cy="4775981"/>
          </a:xfrm>
        </p:spPr>
        <p:txBody>
          <a:bodyPr/>
          <a:lstStyle/>
          <a:p>
            <a:pPr marL="457200" indent="-457200">
              <a:buSzPct val="100000"/>
              <a:buFont typeface="+mj-lt"/>
              <a:buAutoNum type="arabicPeriod" startAt="3"/>
            </a:pPr>
            <a:r>
              <a:rPr lang="en-US" sz="2400" dirty="0" smtClean="0"/>
              <a:t>White mouse (</a:t>
            </a:r>
            <a:r>
              <a:rPr lang="en-US" sz="2400" dirty="0" smtClean="0">
                <a:solidFill>
                  <a:schemeClr val="accent4"/>
                </a:solidFill>
              </a:rPr>
              <a:t>ff</a:t>
            </a:r>
            <a:r>
              <a:rPr lang="en-US" sz="2400" dirty="0" smtClean="0"/>
              <a:t>) x heterozygous mouse (</a:t>
            </a:r>
            <a:r>
              <a:rPr lang="en-US" sz="2400" dirty="0" smtClean="0">
                <a:solidFill>
                  <a:schemeClr val="accent3"/>
                </a:solidFill>
              </a:rPr>
              <a:t>Ff</a:t>
            </a:r>
            <a:r>
              <a:rPr lang="en-US" sz="2400" dirty="0" smtClean="0"/>
              <a:t>)</a:t>
            </a:r>
            <a:endParaRPr lang="en-US" dirty="0" smtClean="0"/>
          </a:p>
          <a:p>
            <a:pPr marL="457200" indent="-457200">
              <a:buNone/>
            </a:pPr>
            <a:r>
              <a:rPr lang="en-US" sz="2400" dirty="0" smtClean="0"/>
              <a:t>                                            </a:t>
            </a:r>
          </a:p>
          <a:p>
            <a:pPr marL="457200" indent="-457200">
              <a:buNone/>
            </a:pPr>
            <a:r>
              <a:rPr lang="en-US" sz="2400" dirty="0" smtClean="0"/>
              <a:t>		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16109" y="2881727"/>
          <a:ext cx="2743202" cy="218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1"/>
                <a:gridCol w="1371601"/>
              </a:tblGrid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EB80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ADD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endParaRPr kumimoji="0" lang="en-US" sz="4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solidFill>
                            <a:schemeClr val="accent3"/>
                          </a:solidFill>
                        </a:rPr>
                        <a:t>F</a:t>
                      </a:r>
                      <a:r>
                        <a:rPr lang="en-US" sz="4400" dirty="0" smtClean="0">
                          <a:solidFill>
                            <a:schemeClr val="accent4"/>
                          </a:solidFill>
                        </a:rPr>
                        <a:t>f</a:t>
                      </a:r>
                      <a:endParaRPr lang="en-US" sz="4400" dirty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</a:tr>
              <a:tr h="1094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ADD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EB80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ADD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r>
                        <a:rPr kumimoji="0" lang="en-US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EB80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endParaRPr kumimoji="0" lang="en-US" sz="4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EB80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51638" y="2175145"/>
            <a:ext cx="2230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 </a:t>
            </a:r>
            <a:r>
              <a:rPr lang="en-US" sz="4400" dirty="0" smtClean="0">
                <a:solidFill>
                  <a:schemeClr val="accent4"/>
                </a:solidFill>
              </a:rPr>
              <a:t>f         </a:t>
            </a:r>
            <a:r>
              <a:rPr lang="en-US" sz="4400" dirty="0" err="1" smtClean="0">
                <a:solidFill>
                  <a:schemeClr val="accent4"/>
                </a:solidFill>
              </a:rPr>
              <a:t>f</a:t>
            </a:r>
            <a:endParaRPr lang="en-US" sz="4400" dirty="0">
              <a:solidFill>
                <a:schemeClr val="accent4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8747" y="2944586"/>
            <a:ext cx="72736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 </a:t>
            </a:r>
            <a:r>
              <a:rPr lang="en-US" sz="4400" dirty="0" smtClean="0">
                <a:solidFill>
                  <a:schemeClr val="accent3"/>
                </a:solidFill>
              </a:rPr>
              <a:t>F </a:t>
            </a:r>
          </a:p>
          <a:p>
            <a:endParaRPr lang="en-US" sz="3600" dirty="0" smtClean="0">
              <a:solidFill>
                <a:schemeClr val="accent3"/>
              </a:solidFill>
            </a:endParaRPr>
          </a:p>
          <a:p>
            <a:r>
              <a:rPr lang="en-US" sz="4400" dirty="0" smtClean="0">
                <a:solidFill>
                  <a:schemeClr val="accent3"/>
                </a:solidFill>
              </a:rPr>
              <a:t> f</a:t>
            </a:r>
            <a:endParaRPr lang="en-US" sz="4400" dirty="0">
              <a:solidFill>
                <a:schemeClr val="accent3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82836" y="1995055"/>
            <a:ext cx="4003964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/>
              <a:t>Probability of: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	FF: ___ out of 4 or ___%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	Ff: ___ out of 4 or ___%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	ff: ___ out of 4 or ___%</a:t>
            </a:r>
          </a:p>
          <a:p>
            <a:r>
              <a:rPr lang="en-US" sz="2400" u="sng" dirty="0" smtClean="0"/>
              <a:t>Probability of: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	Black mouse: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	___ out of 4 or ___%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	White mouse:</a:t>
            </a:r>
            <a:endParaRPr lang="en-US" sz="2400" dirty="0" smtClean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accent1"/>
                </a:solidFill>
              </a:rPr>
              <a:t>	</a:t>
            </a:r>
            <a:r>
              <a:rPr lang="en-US" sz="2400" dirty="0" smtClean="0"/>
              <a:t>___ out of 4 or ___%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		</a:t>
            </a:r>
          </a:p>
          <a:p>
            <a:pPr>
              <a:lnSpc>
                <a:spcPct val="150000"/>
              </a:lnSpc>
            </a:pPr>
            <a:endParaRPr lang="en-US" sz="2400" u="sng" dirty="0"/>
          </a:p>
        </p:txBody>
      </p:sp>
      <p:sp>
        <p:nvSpPr>
          <p:cNvPr id="13" name="TextBox 12"/>
          <p:cNvSpPr txBox="1"/>
          <p:nvPr/>
        </p:nvSpPr>
        <p:spPr>
          <a:xfrm>
            <a:off x="5708072" y="2438367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0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44694" y="2452222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0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09162" y="3565314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50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69522" y="3537604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2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38797" y="2997017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2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06147" y="3024727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50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074071" y="4486586"/>
            <a:ext cx="11139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(FF, Ff)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23142" y="4992132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2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90492" y="5019842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50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04347" y="6114629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50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64707" y="6045354"/>
            <a:ext cx="81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2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140862" y="5597544"/>
            <a:ext cx="5980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7FD13B"/>
                </a:solidFill>
              </a:rPr>
              <a:t>(ff)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___________: an organism’s physical appearance (round/wrinkled seeds)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smtClean="0"/>
              <a:t>__________: an organism’s genetic makeup (RR, </a:t>
            </a:r>
            <a:r>
              <a:rPr lang="en-US" dirty="0" err="1" smtClean="0"/>
              <a:t>Rr</a:t>
            </a:r>
            <a:r>
              <a:rPr lang="en-US" dirty="0" smtClean="0"/>
              <a:t>, or </a:t>
            </a:r>
            <a:r>
              <a:rPr lang="en-US" dirty="0" err="1" smtClean="0"/>
              <a:t>rr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1267" y="1646237"/>
            <a:ext cx="30895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4"/>
                </a:solidFill>
              </a:rPr>
              <a:t>Phenotype</a:t>
            </a:r>
            <a:endParaRPr lang="en-US" sz="3200" b="1" dirty="0">
              <a:solidFill>
                <a:schemeClr val="accent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3552" y="3114862"/>
            <a:ext cx="30895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4"/>
                </a:solidFill>
              </a:rPr>
              <a:t>Genotype</a:t>
            </a:r>
            <a:endParaRPr lang="en-US" sz="32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_____________: a genotype with 2 of the same alleles (RR or </a:t>
            </a:r>
            <a:r>
              <a:rPr lang="en-US" dirty="0" err="1" smtClean="0"/>
              <a:t>rr</a:t>
            </a:r>
            <a:r>
              <a:rPr lang="en-US" dirty="0" smtClean="0"/>
              <a:t>)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smtClean="0"/>
              <a:t>______________: a genotype with 2 different alleles (</a:t>
            </a:r>
            <a:r>
              <a:rPr lang="en-US" dirty="0" err="1" smtClean="0"/>
              <a:t>Rr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1267" y="1646237"/>
            <a:ext cx="30895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4"/>
                </a:solidFill>
              </a:rPr>
              <a:t>Homozygous</a:t>
            </a:r>
            <a:endParaRPr lang="en-US" sz="3200" b="1" dirty="0">
              <a:solidFill>
                <a:schemeClr val="accent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8972" y="3101007"/>
            <a:ext cx="30895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4"/>
                </a:solidFill>
              </a:rPr>
              <a:t>Heterozygous</a:t>
            </a:r>
            <a:endParaRPr lang="en-US" sz="32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1"/>
                </a:solidFill>
              </a:rPr>
              <a:t>Punnett</a:t>
            </a:r>
            <a:r>
              <a:rPr lang="en-US" dirty="0" smtClean="0">
                <a:solidFill>
                  <a:schemeClr val="accent1"/>
                </a:solidFill>
              </a:rPr>
              <a:t> Square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A chart that shows all the </a:t>
            </a:r>
            <a:r>
              <a:rPr lang="en-US" dirty="0" smtClean="0">
                <a:solidFill>
                  <a:schemeClr val="accent4"/>
                </a:solidFill>
              </a:rPr>
              <a:t>possible</a:t>
            </a:r>
            <a:r>
              <a:rPr lang="en-US" dirty="0" smtClean="0">
                <a:solidFill>
                  <a:schemeClr val="accent1"/>
                </a:solidFill>
              </a:rPr>
              <a:t> allele combinations (genotypes) the </a:t>
            </a:r>
            <a:r>
              <a:rPr lang="en-US" dirty="0" smtClean="0">
                <a:solidFill>
                  <a:schemeClr val="accent4"/>
                </a:solidFill>
              </a:rPr>
              <a:t>offspring</a:t>
            </a:r>
            <a:r>
              <a:rPr lang="en-US" dirty="0" smtClean="0">
                <a:solidFill>
                  <a:schemeClr val="accent1"/>
                </a:solidFill>
              </a:rPr>
              <a:t> of two parents can have.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How to make a </a:t>
            </a:r>
            <a:r>
              <a:rPr lang="en-US" dirty="0" err="1" smtClean="0">
                <a:solidFill>
                  <a:schemeClr val="accent1"/>
                </a:solidFill>
              </a:rPr>
              <a:t>Punnett</a:t>
            </a:r>
            <a:r>
              <a:rPr lang="en-US" dirty="0" smtClean="0">
                <a:solidFill>
                  <a:schemeClr val="accent1"/>
                </a:solidFill>
              </a:rPr>
              <a:t> Square: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 Draw a box and divide it into 4 </a:t>
            </a:r>
            <a:r>
              <a:rPr lang="en-US" dirty="0" smtClean="0">
                <a:solidFill>
                  <a:schemeClr val="accent4"/>
                </a:solidFill>
              </a:rPr>
              <a:t>squares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9765" y="2738575"/>
            <a:ext cx="3191434" cy="3078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599764" y="2738575"/>
            <a:ext cx="3191435" cy="30786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make a </a:t>
            </a:r>
            <a:r>
              <a:rPr lang="en-US" dirty="0" err="1" smtClean="0"/>
              <a:t>Punnett</a:t>
            </a:r>
            <a:r>
              <a:rPr lang="en-US" dirty="0" smtClean="0"/>
              <a:t> Square: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2. Write the male parent’s alleles along the </a:t>
            </a:r>
            <a:r>
              <a:rPr lang="en-US" dirty="0" smtClean="0">
                <a:solidFill>
                  <a:schemeClr val="accent4"/>
                </a:solidFill>
              </a:rPr>
              <a:t>top</a:t>
            </a:r>
            <a:r>
              <a:rPr lang="en-US" dirty="0" smtClean="0"/>
              <a:t> of the square and the female parent’s alleles along the </a:t>
            </a:r>
            <a:r>
              <a:rPr lang="en-US" dirty="0" smtClean="0">
                <a:solidFill>
                  <a:schemeClr val="accent4"/>
                </a:solidFill>
              </a:rPr>
              <a:t>left</a:t>
            </a:r>
            <a:r>
              <a:rPr lang="en-US" dirty="0" smtClean="0"/>
              <a:t> side.</a:t>
            </a:r>
          </a:p>
          <a:p>
            <a:pPr>
              <a:spcBef>
                <a:spcPts val="600"/>
              </a:spcBef>
              <a:buNone/>
            </a:pPr>
            <a:r>
              <a:rPr lang="en-US" u="sng" dirty="0" smtClean="0">
                <a:solidFill>
                  <a:schemeClr val="accent1"/>
                </a:solidFill>
              </a:rPr>
              <a:t>Example</a:t>
            </a:r>
            <a:r>
              <a:rPr lang="en-US" dirty="0" smtClean="0">
                <a:solidFill>
                  <a:schemeClr val="accent1"/>
                </a:solidFill>
              </a:rPr>
              <a:t>: Father-</a:t>
            </a:r>
            <a:r>
              <a:rPr lang="en-US" dirty="0" err="1" smtClean="0">
                <a:solidFill>
                  <a:schemeClr val="accent1"/>
                </a:solidFill>
              </a:rPr>
              <a:t>Rr</a:t>
            </a:r>
            <a:r>
              <a:rPr lang="en-US" dirty="0" smtClean="0">
                <a:solidFill>
                  <a:schemeClr val="accent1"/>
                </a:solidFill>
              </a:rPr>
              <a:t>          Mother-</a:t>
            </a:r>
            <a:r>
              <a:rPr lang="en-US" dirty="0" err="1" smtClean="0">
                <a:solidFill>
                  <a:schemeClr val="accent1"/>
                </a:solidFill>
              </a:rPr>
              <a:t>Rr</a:t>
            </a:r>
            <a:endParaRPr lang="en-US" dirty="0" smtClean="0">
              <a:solidFill>
                <a:schemeClr val="accent1"/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1"/>
                </a:solidFill>
              </a:rPr>
              <a:t>R=round seeds</a:t>
            </a:r>
          </a:p>
          <a:p>
            <a:pPr>
              <a:buNone/>
            </a:pPr>
            <a:r>
              <a:rPr lang="en-US" dirty="0" smtClean="0">
                <a:solidFill>
                  <a:schemeClr val="accent1"/>
                </a:solidFill>
              </a:rPr>
              <a:t>r=wrinkled seeds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4262718"/>
            <a:ext cx="2362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219700" y="4262718"/>
            <a:ext cx="2362200" cy="2133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make a </a:t>
            </a:r>
            <a:r>
              <a:rPr lang="en-US" dirty="0" err="1" smtClean="0"/>
              <a:t>Punnett</a:t>
            </a:r>
            <a:r>
              <a:rPr lang="en-US" dirty="0" smtClean="0"/>
              <a:t> Square: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3. Copy the female parent’s </a:t>
            </a:r>
            <a:r>
              <a:rPr lang="en-US" dirty="0" smtClean="0">
                <a:solidFill>
                  <a:schemeClr val="accent4"/>
                </a:solidFill>
              </a:rPr>
              <a:t>alleles</a:t>
            </a:r>
            <a:r>
              <a:rPr lang="en-US" dirty="0" smtClean="0"/>
              <a:t> into the boxes to their right.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u="sng" dirty="0" smtClean="0"/>
              <a:t>Example</a:t>
            </a:r>
            <a:r>
              <a:rPr lang="en-US" dirty="0" smtClean="0"/>
              <a:t>: Father-</a:t>
            </a:r>
            <a:r>
              <a:rPr lang="en-US" dirty="0" err="1" smtClean="0"/>
              <a:t>Rr</a:t>
            </a:r>
            <a:r>
              <a:rPr lang="en-US" dirty="0" smtClean="0"/>
              <a:t>             Mother-</a:t>
            </a:r>
            <a:r>
              <a:rPr lang="en-US" dirty="0" err="1" smtClean="0"/>
              <a:t>Rr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97854" y="3953192"/>
            <a:ext cx="2780522" cy="250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997854" y="3953192"/>
            <a:ext cx="2780522" cy="25013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make a </a:t>
            </a:r>
            <a:r>
              <a:rPr lang="en-US" dirty="0" err="1" smtClean="0"/>
              <a:t>Punnett</a:t>
            </a:r>
            <a:r>
              <a:rPr lang="en-US" dirty="0" smtClean="0"/>
              <a:t> Square: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4. Copy the male parent’s </a:t>
            </a:r>
            <a:r>
              <a:rPr lang="en-US" dirty="0" smtClean="0">
                <a:solidFill>
                  <a:schemeClr val="accent4"/>
                </a:solidFill>
              </a:rPr>
              <a:t>alleles</a:t>
            </a:r>
            <a:r>
              <a:rPr lang="en-US" dirty="0" smtClean="0"/>
              <a:t> into the boxes beneath them.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u="sng" dirty="0" smtClean="0"/>
              <a:t>Example</a:t>
            </a:r>
            <a:r>
              <a:rPr lang="en-US" dirty="0" smtClean="0"/>
              <a:t>: Father-</a:t>
            </a:r>
            <a:r>
              <a:rPr lang="en-US" dirty="0" err="1" smtClean="0"/>
              <a:t>Rr</a:t>
            </a:r>
            <a:r>
              <a:rPr lang="en-US" dirty="0" smtClean="0"/>
              <a:t>            Mother-</a:t>
            </a:r>
            <a:r>
              <a:rPr lang="en-US" dirty="0" err="1" smtClean="0"/>
              <a:t>Rr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98159" y="3969965"/>
            <a:ext cx="2522036" cy="2489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198159" y="3969965"/>
            <a:ext cx="2522036" cy="24894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276</TotalTime>
  <Words>1071</Words>
  <Application>Microsoft Macintosh PowerPoint</Application>
  <PresentationFormat>On-screen Show (4:3)</PresentationFormat>
  <Paragraphs>277</Paragraphs>
  <Slides>22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Foundry</vt:lpstr>
      <vt:lpstr>Genetics</vt:lpstr>
      <vt:lpstr>Vocabulary Review</vt:lpstr>
      <vt:lpstr>Vocabulary Review</vt:lpstr>
      <vt:lpstr>Vocabulary Review</vt:lpstr>
      <vt:lpstr>Punnett Square</vt:lpstr>
      <vt:lpstr>How to make a Punnett Square:</vt:lpstr>
      <vt:lpstr>How to make a Punnett Square:</vt:lpstr>
      <vt:lpstr>How to make a Punnett Square:</vt:lpstr>
      <vt:lpstr>How to make a Punnett Square:</vt:lpstr>
      <vt:lpstr>How to make a Punnett Square:</vt:lpstr>
      <vt:lpstr>Punnett Square</vt:lpstr>
      <vt:lpstr>Punnett Square</vt:lpstr>
      <vt:lpstr>Punnett Square</vt:lpstr>
      <vt:lpstr>Punnett Square</vt:lpstr>
      <vt:lpstr>Punnett Square</vt:lpstr>
      <vt:lpstr>Punnett Square Examples</vt:lpstr>
      <vt:lpstr>Punnett Square Examples</vt:lpstr>
      <vt:lpstr>Punnett Square Examples</vt:lpstr>
      <vt:lpstr>Punnett Square Examples</vt:lpstr>
      <vt:lpstr>Punnett Square Examples</vt:lpstr>
      <vt:lpstr>Punnett Square Examples</vt:lpstr>
      <vt:lpstr>Punnett Square Examples</vt:lpstr>
    </vt:vector>
  </TitlesOfParts>
  <Company>HCPSS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Genetics</dc:title>
  <dc:creator>Howard County Administrator</dc:creator>
  <cp:lastModifiedBy>Howard County Administrator</cp:lastModifiedBy>
  <cp:revision>24</cp:revision>
  <dcterms:created xsi:type="dcterms:W3CDTF">2014-04-07T12:04:08Z</dcterms:created>
  <dcterms:modified xsi:type="dcterms:W3CDTF">2014-04-07T12:04:19Z</dcterms:modified>
</cp:coreProperties>
</file>